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presProps" Target="presProps.xml" /><Relationship Id="rId20" Type="http://schemas.openxmlformats.org/officeDocument/2006/relationships/tableStyles" Target="tableStyles.xml" /><Relationship Id="rId21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jp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isplay.max_rows" TargetMode="External"/><Relationship Id="rId3" Type="http://schemas.openxmlformats.org/officeDocument/2006/relationships/hyperlink" Target="http://display.min_rows" TargetMode="External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5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>
            <a:off x="11419500" y="3640775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9910589" y="345787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3942029" y="118883"/>
            <a:ext cx="7810499" cy="1790699"/>
          </a:xfrm>
          <a:prstGeom prst="rect">
            <a:avLst/>
          </a:prstGeom>
        </p:spPr>
      </p:pic>
      <p:sp>
        <p:nvSpPr>
          <p:cNvPr id="7" name="" hidden="0"/>
          <p:cNvSpPr/>
          <p:nvPr isPhoto="0" userDrawn="0"/>
        </p:nvSpPr>
        <p:spPr bwMode="auto">
          <a:xfrm>
            <a:off x="9822479" y="53854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>
            <a:spLocks noChangeAspect="1"/>
          </p:cNvSpPr>
          <p:nvPr isPhoto="0" userDrawn="0"/>
        </p:nvSpPr>
        <p:spPr bwMode="auto">
          <a:xfrm rot="0" flipH="0" flipV="0">
            <a:off x="3979125" y="1955506"/>
            <a:ext cx="7772400" cy="14112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rot="0" flipH="0" flipV="0">
            <a:off x="3979125" y="2191273"/>
            <a:ext cx="7772400" cy="1411200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3941025" y="3743934"/>
            <a:ext cx="7810499" cy="1314450"/>
          </a:xfrm>
          <a:prstGeom prst="rect">
            <a:avLst/>
          </a:prstGeom>
        </p:spPr>
      </p:pic>
      <p:sp>
        <p:nvSpPr>
          <p:cNvPr id="11" name="" hidden="0"/>
          <p:cNvSpPr/>
          <p:nvPr isPhoto="0" userDrawn="0"/>
        </p:nvSpPr>
        <p:spPr bwMode="auto">
          <a:xfrm>
            <a:off x="5638485" y="338614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3942029" y="5290618"/>
            <a:ext cx="7810499" cy="1362074"/>
          </a:xfrm>
          <a:prstGeom prst="rect">
            <a:avLst/>
          </a:prstGeom>
        </p:spPr>
      </p:pic>
      <p:sp>
        <p:nvSpPr>
          <p:cNvPr id="13" name="" hidden="0"/>
          <p:cNvSpPr/>
          <p:nvPr isPhoto="0" userDrawn="0"/>
        </p:nvSpPr>
        <p:spPr bwMode="auto">
          <a:xfrm flipH="0" flipV="0">
            <a:off x="794108" y="2249608"/>
            <a:ext cx="2084182" cy="8229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4500 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µs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4" name="" hidden="0"/>
          <p:cNvSpPr/>
          <p:nvPr isPhoto="0" userDrawn="0"/>
        </p:nvSpPr>
        <p:spPr bwMode="auto">
          <a:xfrm flipH="0" flipV="0">
            <a:off x="794107" y="4088593"/>
            <a:ext cx="2084182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308 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µs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794107" y="5597503"/>
            <a:ext cx="2084182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291 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µs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6" name="" hidden="0"/>
          <p:cNvSpPr/>
          <p:nvPr isPhoto="0" userDrawn="0"/>
        </p:nvSpPr>
        <p:spPr bwMode="auto">
          <a:xfrm flipH="0" flipV="0">
            <a:off x="4415495" y="3258712"/>
            <a:ext cx="782747" cy="37722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" hidden="0"/>
          <p:cNvSpPr/>
          <p:nvPr isPhoto="0" userDrawn="0"/>
        </p:nvSpPr>
        <p:spPr bwMode="auto">
          <a:xfrm flipH="0" flipV="0">
            <a:off x="4415494" y="4767622"/>
            <a:ext cx="782746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" hidden="0"/>
          <p:cNvSpPr/>
          <p:nvPr isPhoto="0" userDrawn="0"/>
        </p:nvSpPr>
        <p:spPr bwMode="auto">
          <a:xfrm flipH="0" flipV="0">
            <a:off x="4415494" y="6323686"/>
            <a:ext cx="782746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" hidden="0"/>
          <p:cNvSpPr/>
          <p:nvPr isPhoto="0" userDrawn="0"/>
        </p:nvSpPr>
        <p:spPr bwMode="auto">
          <a:xfrm flipH="0" flipV="0">
            <a:off x="265989" y="174855"/>
            <a:ext cx="3894876" cy="110341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Use .itertuples()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20" name="" hidden="0"/>
          <p:cNvSpPr>
            <a:spLocks noChangeAspect="1"/>
          </p:cNvSpPr>
          <p:nvPr isPhoto="0" userDrawn="0"/>
        </p:nvSpPr>
        <p:spPr bwMode="auto">
          <a:xfrm rot="0" flipH="0" flipV="0">
            <a:off x="4554000" y="4053600"/>
            <a:ext cx="3934800" cy="2376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21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4543199" y="4068000"/>
            <a:ext cx="3934800" cy="237600"/>
          </a:xfrm>
          <a:prstGeom prst="rect">
            <a:avLst/>
          </a:prstGeom>
        </p:spPr>
      </p:pic>
      <p:cxnSp>
        <p:nvCxnSpPr>
          <p:cNvPr id="22" name="" hidden="0"/>
          <p:cNvCxnSpPr>
            <a:cxnSpLocks/>
          </p:cNvCxnSpPr>
          <p:nvPr isPhoto="0" userDrawn="0"/>
        </p:nvCxnSpPr>
        <p:spPr bwMode="auto">
          <a:xfrm rot="10799989" flipH="0" flipV="0">
            <a:off x="2793415" y="2806039"/>
            <a:ext cx="1565494" cy="55641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" hidden="0"/>
          <p:cNvCxnSpPr>
            <a:cxnSpLocks/>
          </p:cNvCxnSpPr>
          <p:nvPr isPhoto="0" userDrawn="0"/>
        </p:nvCxnSpPr>
        <p:spPr bwMode="auto">
          <a:xfrm rot="10799989" flipH="0" flipV="0">
            <a:off x="2472771" y="4512994"/>
            <a:ext cx="1838984" cy="398593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 hidden="0"/>
          <p:cNvCxnSpPr>
            <a:cxnSpLocks/>
          </p:cNvCxnSpPr>
          <p:nvPr isPhoto="0" userDrawn="0"/>
        </p:nvCxnSpPr>
        <p:spPr bwMode="auto">
          <a:xfrm rot="10799989" flipH="0" flipV="0">
            <a:off x="2425618" y="6021904"/>
            <a:ext cx="1838983" cy="398591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 hidden="0"/>
          <p:cNvSpPr/>
          <p:nvPr isPhoto="0" userDrawn="0"/>
        </p:nvSpPr>
        <p:spPr bwMode="auto">
          <a:xfrm flipH="0" flipV="0">
            <a:off x="11743142" y="6512301"/>
            <a:ext cx="471264" cy="3657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1586888" y="-37725"/>
            <a:ext cx="911948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Filter your rows and columns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11723852" y="8810550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3978218" y="7622910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11639405" y="6512301"/>
            <a:ext cx="574994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#10</a:t>
            </a:r>
            <a:endParaRPr/>
          </a:p>
        </p:txBody>
      </p:sp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5445" y="971358"/>
            <a:ext cx="7191374" cy="3381374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5445" y="4588500"/>
            <a:ext cx="7219949" cy="1171575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5920" y="5995843"/>
            <a:ext cx="7210424" cy="438149"/>
          </a:xfrm>
          <a:prstGeom prst="rect">
            <a:avLst/>
          </a:prstGeom>
        </p:spPr>
      </p:pic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8170293" y="1570151"/>
            <a:ext cx="3667124" cy="4991099"/>
          </a:xfrm>
          <a:prstGeom prst="rect">
            <a:avLst/>
          </a:prstGeom>
        </p:spPr>
      </p:pic>
      <p:cxnSp>
        <p:nvCxnSpPr>
          <p:cNvPr id="12" name="" hidden="0"/>
          <p:cNvCxnSpPr>
            <a:cxnSpLocks/>
          </p:cNvCxnSpPr>
          <p:nvPr isPhoto="0" userDrawn="0"/>
        </p:nvCxnSpPr>
        <p:spPr bwMode="auto">
          <a:xfrm rot="10799922" flipH="1" flipV="0">
            <a:off x="5622614" y="3683109"/>
            <a:ext cx="2376554" cy="1558532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" hidden="0"/>
          <p:cNvCxnSpPr>
            <a:cxnSpLocks/>
          </p:cNvCxnSpPr>
          <p:nvPr isPhoto="0" userDrawn="0"/>
        </p:nvCxnSpPr>
        <p:spPr bwMode="auto">
          <a:xfrm rot="10799922" flipH="1" flipV="0">
            <a:off x="3770068" y="5324062"/>
            <a:ext cx="4163080" cy="890827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448731" y="4021764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rcRect l="0" t="32464" r="0" b="0"/>
          <a:stretch/>
        </p:blipFill>
        <p:spPr bwMode="auto">
          <a:xfrm flipH="0" flipV="0">
            <a:off x="6926884" y="2470285"/>
            <a:ext cx="4924424" cy="4245637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1586887" y="98346"/>
            <a:ext cx="911948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value_counts like a pro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1723852" y="8810550"/>
            <a:ext cx="254916" cy="36578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3978218" y="7622910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1639405" y="6512301"/>
            <a:ext cx="574993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#11</a:t>
            </a:r>
            <a:endParaRPr/>
          </a:p>
        </p:txBody>
      </p:sp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9421" y="911678"/>
            <a:ext cx="6543675" cy="3857625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8947" y="4924697"/>
            <a:ext cx="6534149" cy="1743075"/>
          </a:xfrm>
          <a:prstGeom prst="rect">
            <a:avLst/>
          </a:prstGeom>
        </p:spPr>
      </p:pic>
      <p:sp>
        <p:nvSpPr>
          <p:cNvPr id="11" name="" hidden="0"/>
          <p:cNvSpPr/>
          <p:nvPr isPhoto="0" userDrawn="0"/>
        </p:nvSpPr>
        <p:spPr bwMode="auto">
          <a:xfrm>
            <a:off x="12895445" y="385733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2"/>
          <a:srcRect l="0" t="0" r="0" b="77492"/>
          <a:stretch/>
        </p:blipFill>
        <p:spPr bwMode="auto">
          <a:xfrm flipH="0" flipV="0">
            <a:off x="6926884" y="905671"/>
            <a:ext cx="4924424" cy="1414934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rot="0" flipH="0" flipV="0">
            <a:off x="7184267" y="2007906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6575123" y="51192"/>
            <a:ext cx="5215772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.Rank() the stars! 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#12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3455" y="192652"/>
            <a:ext cx="5915025" cy="2990849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3455" y="3324963"/>
            <a:ext cx="5924549" cy="1266824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13455" y="4733248"/>
            <a:ext cx="5915025" cy="1895474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6223475" y="754455"/>
            <a:ext cx="5924549" cy="1695449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227133" y="2574578"/>
            <a:ext cx="2609848" cy="2971800"/>
          </a:xfrm>
          <a:prstGeom prst="rect">
            <a:avLst/>
          </a:prstGeom>
        </p:spPr>
      </p:pic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227133" y="5752989"/>
            <a:ext cx="2238374" cy="819149"/>
          </a:xfrm>
          <a:prstGeom prst="rect">
            <a:avLst/>
          </a:prstGeom>
        </p:spPr>
      </p:pic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8"/>
          <a:srcRect l="19312" t="0" r="39823" b="0"/>
          <a:stretch/>
        </p:blipFill>
        <p:spPr bwMode="auto">
          <a:xfrm flipH="0" flipV="0">
            <a:off x="9508668" y="2996308"/>
            <a:ext cx="2140767" cy="3095624"/>
          </a:xfrm>
          <a:prstGeom prst="rect">
            <a:avLst/>
          </a:prstGeom>
        </p:spPr>
      </p:pic>
      <p:cxnSp>
        <p:nvCxnSpPr>
          <p:cNvPr id="13" name="" hidden="0"/>
          <p:cNvCxnSpPr>
            <a:cxnSpLocks/>
          </p:cNvCxnSpPr>
          <p:nvPr isPhoto="0" userDrawn="0"/>
        </p:nvCxnSpPr>
        <p:spPr bwMode="auto">
          <a:xfrm flipH="1" flipV="0">
            <a:off x="7291856" y="2230767"/>
            <a:ext cx="0" cy="320643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" hidden="0"/>
          <p:cNvCxnSpPr>
            <a:cxnSpLocks/>
          </p:cNvCxnSpPr>
          <p:nvPr isPhoto="0" userDrawn="0"/>
        </p:nvCxnSpPr>
        <p:spPr bwMode="auto">
          <a:xfrm flipH="0" flipV="0">
            <a:off x="2783985" y="6201088"/>
            <a:ext cx="3197004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" hidden="0"/>
          <p:cNvCxnSpPr>
            <a:cxnSpLocks/>
          </p:cNvCxnSpPr>
          <p:nvPr isPhoto="0" userDrawn="0"/>
        </p:nvCxnSpPr>
        <p:spPr bwMode="auto">
          <a:xfrm flipH="0" flipV="1">
            <a:off x="8159479" y="5814430"/>
            <a:ext cx="1235420" cy="198044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50497" y="51191"/>
            <a:ext cx="4752051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Pivot your tables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#13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829175" y="51191"/>
            <a:ext cx="7334249" cy="3600450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4300" y="1007762"/>
            <a:ext cx="4038598" cy="2609848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8036748" y="3914811"/>
            <a:ext cx="3505199" cy="1666874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rcRect l="1138" t="0" r="1668" b="0"/>
          <a:stretch/>
        </p:blipFill>
        <p:spPr bwMode="auto">
          <a:xfrm flipH="0" flipV="0">
            <a:off x="523874" y="3819560"/>
            <a:ext cx="4878749" cy="1857375"/>
          </a:xfrm>
          <a:prstGeom prst="rect">
            <a:avLst/>
          </a:prstGeom>
        </p:spPr>
      </p:pic>
      <p:cxnSp>
        <p:nvCxnSpPr>
          <p:cNvPr id="10" name="" hidden="0"/>
          <p:cNvCxnSpPr>
            <a:cxnSpLocks/>
          </p:cNvCxnSpPr>
          <p:nvPr isPhoto="0" userDrawn="0"/>
        </p:nvCxnSpPr>
        <p:spPr bwMode="auto">
          <a:xfrm flipH="1" flipV="0">
            <a:off x="4211999" y="2824574"/>
            <a:ext cx="758750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" hidden="0"/>
          <p:cNvCxnSpPr>
            <a:cxnSpLocks/>
          </p:cNvCxnSpPr>
          <p:nvPr isPhoto="0" userDrawn="0"/>
        </p:nvCxnSpPr>
        <p:spPr bwMode="auto">
          <a:xfrm flipH="1" flipV="0">
            <a:off x="5655037" y="4719637"/>
            <a:ext cx="2090736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628775" y="6353174"/>
            <a:ext cx="8562974" cy="428625"/>
          </a:xfrm>
          <a:prstGeom prst="rect">
            <a:avLst/>
          </a:prstGeom>
        </p:spPr>
      </p:pic>
      <p:sp>
        <p:nvSpPr>
          <p:cNvPr id="13" name="" hidden="0"/>
          <p:cNvSpPr/>
          <p:nvPr isPhoto="0" userDrawn="0"/>
        </p:nvSpPr>
        <p:spPr bwMode="auto">
          <a:xfrm rot="16199969" flipH="0" flipV="0">
            <a:off x="6774224" y="5748749"/>
            <a:ext cx="152399" cy="1390649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00B05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4" name="" hidden="0"/>
          <p:cNvSpPr/>
          <p:nvPr isPhoto="0" userDrawn="0"/>
        </p:nvSpPr>
        <p:spPr bwMode="auto">
          <a:xfrm rot="16199969" flipH="0" flipV="0">
            <a:off x="5121636" y="5648736"/>
            <a:ext cx="142873" cy="1600200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00B0F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5" name="" hidden="0"/>
          <p:cNvSpPr/>
          <p:nvPr isPhoto="0" userDrawn="0"/>
        </p:nvSpPr>
        <p:spPr bwMode="auto">
          <a:xfrm rot="16199969" flipH="0" flipV="0">
            <a:off x="9393599" y="5901148"/>
            <a:ext cx="142872" cy="1095376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00B0F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" name="" hidden="0"/>
          <p:cNvSpPr/>
          <p:nvPr isPhoto="0" userDrawn="0"/>
        </p:nvSpPr>
        <p:spPr bwMode="auto">
          <a:xfrm rot="16199969" flipH="0" flipV="0">
            <a:off x="8374425" y="6072598"/>
            <a:ext cx="142872" cy="752473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FFC00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" name="" hidden="0"/>
          <p:cNvSpPr/>
          <p:nvPr isPhoto="0" userDrawn="0"/>
        </p:nvSpPr>
        <p:spPr bwMode="auto">
          <a:xfrm rot="16199969" flipH="0" flipV="0">
            <a:off x="3526199" y="5863047"/>
            <a:ext cx="142872" cy="1171576"/>
          </a:xfrm>
          <a:prstGeom prst="rightBracket">
            <a:avLst>
              <a:gd name="adj" fmla="val 8333"/>
            </a:avLst>
          </a:prstGeom>
          <a:ln w="57150" cap="flat" cmpd="sng" algn="ctr">
            <a:solidFill>
              <a:srgbClr val="FF0000"/>
            </a:solidFill>
            <a:prstDash val="solid"/>
            <a:miter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" name="" hidden="0"/>
          <p:cNvSpPr/>
          <p:nvPr isPhoto="0" userDrawn="0"/>
        </p:nvSpPr>
        <p:spPr bwMode="auto">
          <a:xfrm flipH="0" flipV="0">
            <a:off x="3116624" y="6044024"/>
            <a:ext cx="914724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solidFill>
                  <a:srgbClr val="FF0000"/>
                </a:solidFill>
              </a:rPr>
              <a:t>index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" name="" hidden="0"/>
          <p:cNvSpPr/>
          <p:nvPr isPhoto="0" userDrawn="0"/>
        </p:nvSpPr>
        <p:spPr bwMode="auto">
          <a:xfrm flipH="0" flipV="0">
            <a:off x="4640623" y="6044023"/>
            <a:ext cx="1066800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>
                <a:solidFill>
                  <a:srgbClr val="00B0F0"/>
                </a:solidFill>
              </a:rPr>
              <a:t>columns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20" name="" hidden="0"/>
          <p:cNvSpPr/>
          <p:nvPr isPhoto="0" userDrawn="0"/>
        </p:nvSpPr>
        <p:spPr bwMode="auto">
          <a:xfrm flipH="0" flipV="0">
            <a:off x="6307498" y="6044023"/>
            <a:ext cx="1066799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>
                <a:solidFill>
                  <a:srgbClr val="00B050"/>
                </a:solidFill>
              </a:rPr>
              <a:t>values</a:t>
            </a:r>
            <a:endParaRPr>
              <a:solidFill>
                <a:srgbClr val="00B050"/>
              </a:solidFill>
            </a:endParaRPr>
          </a:p>
        </p:txBody>
      </p:sp>
      <p:sp>
        <p:nvSpPr>
          <p:cNvPr id="21" name="" hidden="0"/>
          <p:cNvSpPr/>
          <p:nvPr isPhoto="0" userDrawn="0"/>
        </p:nvSpPr>
        <p:spPr bwMode="auto">
          <a:xfrm flipH="0" flipV="0">
            <a:off x="7926747" y="6044023"/>
            <a:ext cx="1066799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>
                <a:solidFill>
                  <a:srgbClr val="FFC000"/>
                </a:solidFill>
              </a:rPr>
              <a:t>aggfunc</a:t>
            </a:r>
            <a:endParaRPr>
              <a:solidFill>
                <a:srgbClr val="FFC000"/>
              </a:solidFill>
            </a:endParaRPr>
          </a:p>
        </p:txBody>
      </p:sp>
      <p:cxnSp>
        <p:nvCxnSpPr>
          <p:cNvPr id="22" name="" hidden="0"/>
          <p:cNvCxnSpPr>
            <a:cxnSpLocks/>
          </p:cNvCxnSpPr>
          <p:nvPr isPhoto="0" userDrawn="0"/>
        </p:nvCxnSpPr>
        <p:spPr bwMode="auto">
          <a:xfrm flipH="0" flipV="1">
            <a:off x="9525785" y="5996399"/>
            <a:ext cx="1248938" cy="356774"/>
          </a:xfrm>
          <a:prstGeom prst="line">
            <a:avLst/>
          </a:prstGeom>
          <a:ln w="57150" cap="flat" cmpd="sng" algn="ctr">
            <a:solidFill>
              <a:srgbClr val="00B0F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 hidden="0"/>
          <p:cNvSpPr/>
          <p:nvPr isPhoto="0" userDrawn="0"/>
        </p:nvSpPr>
        <p:spPr bwMode="auto">
          <a:xfrm flipH="0" flipV="0">
            <a:off x="10650899" y="5670214"/>
            <a:ext cx="1400174" cy="63817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/>
              <a:t>unstack </a:t>
            </a:r>
            <a:endParaRPr/>
          </a:p>
          <a:p>
            <a:pPr algn="ctr">
              <a:defRPr/>
            </a:pPr>
            <a:r>
              <a:rPr/>
              <a:t>multi-index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0400" y="4135588"/>
            <a:ext cx="7542456" cy="2009774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7534425" y="51190"/>
            <a:ext cx="475205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What’s your number?</a:t>
            </a:r>
            <a:endParaRPr sz="34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#14</a:t>
            </a:r>
            <a:endParaRPr/>
          </a:p>
        </p:txBody>
      </p:sp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5594" y="75594"/>
            <a:ext cx="7600950" cy="3352799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rot="0" flipH="0" flipV="0">
            <a:off x="50400" y="3502794"/>
            <a:ext cx="7606800" cy="446400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49223" y="6213928"/>
            <a:ext cx="7607976" cy="428625"/>
          </a:xfrm>
          <a:prstGeom prst="rect">
            <a:avLst/>
          </a:prstGeom>
        </p:spPr>
      </p:pic>
      <p:sp>
        <p:nvSpPr>
          <p:cNvPr id="10" name="" hidden="0"/>
          <p:cNvSpPr/>
          <p:nvPr isPhoto="0" userDrawn="0"/>
        </p:nvSpPr>
        <p:spPr bwMode="auto">
          <a:xfrm>
            <a:off x="6018959" y="7427428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8814404" y="1096966"/>
            <a:ext cx="2331428" cy="4662856"/>
          </a:xfrm>
          <a:prstGeom prst="rect">
            <a:avLst/>
          </a:prstGeom>
        </p:spPr>
      </p:pic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 flipH="0" flipV="0">
            <a:off x="8920238" y="5805714"/>
            <a:ext cx="1908095" cy="291065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 rot="0" flipH="0" flipV="0">
            <a:off x="8928000" y="6192000"/>
            <a:ext cx="2264400" cy="295199"/>
          </a:xfrm>
          <a:prstGeom prst="rect">
            <a:avLst/>
          </a:prstGeom>
        </p:spPr>
      </p:pic>
      <p:cxnSp>
        <p:nvCxnSpPr>
          <p:cNvPr id="14" name="" hidden="0"/>
          <p:cNvCxnSpPr>
            <a:cxnSpLocks/>
          </p:cNvCxnSpPr>
          <p:nvPr isPhoto="0" userDrawn="0"/>
        </p:nvCxnSpPr>
        <p:spPr bwMode="auto">
          <a:xfrm rot="10799887" flipH="1" flipV="0">
            <a:off x="5216285" y="4846349"/>
            <a:ext cx="3540756" cy="1581851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174440" y="5642721"/>
            <a:ext cx="5915025" cy="1181099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564366" y="107219"/>
            <a:ext cx="475205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Compress your data</a:t>
            </a:r>
            <a:endParaRPr sz="34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0101" y="830075"/>
            <a:ext cx="5962649" cy="2867024"/>
          </a:xfrm>
          <a:prstGeom prst="rect">
            <a:avLst/>
          </a:prstGeom>
        </p:spPr>
      </p:pic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0101" y="3753129"/>
            <a:ext cx="5972175" cy="1666874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5"/>
          <a:srcRect l="0" t="87971" r="4590" b="493"/>
          <a:stretch/>
        </p:blipFill>
        <p:spPr bwMode="auto">
          <a:xfrm flipH="0" flipV="0">
            <a:off x="6174440" y="1485264"/>
            <a:ext cx="6006966" cy="224117"/>
          </a:xfrm>
          <a:prstGeom prst="rect">
            <a:avLst/>
          </a:prstGeom>
        </p:spPr>
      </p:pic>
      <p:pic>
        <p:nvPicPr>
          <p:cNvPr id="9" name="" hidden="0"/>
          <p:cNvPicPr>
            <a:picLocks noChangeAspect="1"/>
          </p:cNvPicPr>
          <p:nvPr isPhoto="0" userDrawn="0"/>
        </p:nvPicPr>
        <p:blipFill>
          <a:blip r:embed="rId6"/>
          <a:srcRect l="0" t="0" r="0" b="26728"/>
          <a:stretch/>
        </p:blipFill>
        <p:spPr bwMode="auto">
          <a:xfrm flipH="0" flipV="0">
            <a:off x="6165728" y="56029"/>
            <a:ext cx="5924549" cy="1451646"/>
          </a:xfrm>
          <a:prstGeom prst="rect">
            <a:avLst/>
          </a:prstGeom>
        </p:spPr>
      </p:pic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135806" y="1777178"/>
            <a:ext cx="5972175" cy="1228725"/>
          </a:xfrm>
          <a:prstGeom prst="rect">
            <a:avLst/>
          </a:prstGeom>
        </p:spPr>
      </p:pic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7"/>
          <a:srcRect l="0" t="0" r="0" b="0"/>
          <a:stretch/>
        </p:blipFill>
        <p:spPr bwMode="auto">
          <a:xfrm>
            <a:off x="6135805" y="1777177"/>
            <a:ext cx="5972175" cy="1228725"/>
          </a:xfrm>
          <a:prstGeom prst="rect">
            <a:avLst/>
          </a:prstGeom>
        </p:spPr>
      </p:pic>
      <p:sp>
        <p:nvSpPr>
          <p:cNvPr id="12" name="" hidden="0"/>
          <p:cNvSpPr/>
          <p:nvPr isPhoto="0" userDrawn="0"/>
        </p:nvSpPr>
        <p:spPr bwMode="auto">
          <a:xfrm flipH="0" flipV="0">
            <a:off x="8339470" y="2538617"/>
            <a:ext cx="3372970" cy="3697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6174440" y="2487705"/>
            <a:ext cx="2800349" cy="295274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6174440" y="3092263"/>
            <a:ext cx="5934074" cy="1209674"/>
          </a:xfrm>
          <a:prstGeom prst="rect">
            <a:avLst/>
          </a:prstGeom>
        </p:spPr>
      </p:pic>
      <p:sp>
        <p:nvSpPr>
          <p:cNvPr id="15" name="" hidden="0"/>
          <p:cNvSpPr/>
          <p:nvPr isPhoto="0" userDrawn="0"/>
        </p:nvSpPr>
        <p:spPr bwMode="auto">
          <a:xfrm flipH="0" flipV="0">
            <a:off x="8339469" y="3827293"/>
            <a:ext cx="3720353" cy="3697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6174440" y="3827293"/>
            <a:ext cx="2895598" cy="238124"/>
          </a:xfrm>
          <a:prstGeom prst="rect">
            <a:avLst/>
          </a:prstGeom>
        </p:spPr>
      </p:pic>
      <p:pic>
        <p:nvPicPr>
          <p:cNvPr id="17" name="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6139955" y="4357967"/>
            <a:ext cx="5943600" cy="1228725"/>
          </a:xfrm>
          <a:prstGeom prst="rect">
            <a:avLst/>
          </a:prstGeom>
        </p:spPr>
      </p:pic>
      <p:sp>
        <p:nvSpPr>
          <p:cNvPr id="18" name="" hidden="0"/>
          <p:cNvSpPr/>
          <p:nvPr isPhoto="0" userDrawn="0"/>
        </p:nvSpPr>
        <p:spPr bwMode="auto">
          <a:xfrm flipH="0" flipV="0">
            <a:off x="8339468" y="5059940"/>
            <a:ext cx="3720352" cy="3697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6198252" y="5130536"/>
            <a:ext cx="2752723" cy="228600"/>
          </a:xfrm>
          <a:prstGeom prst="rect">
            <a:avLst/>
          </a:prstGeom>
        </p:spPr>
      </p:pic>
      <p:sp>
        <p:nvSpPr>
          <p:cNvPr id="20" name="" hidden="0"/>
          <p:cNvSpPr/>
          <p:nvPr isPhoto="0" userDrawn="0"/>
        </p:nvSpPr>
        <p:spPr bwMode="auto">
          <a:xfrm flipH="0" flipV="0">
            <a:off x="8339468" y="6348616"/>
            <a:ext cx="3720352" cy="3697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#15</a:t>
            </a:r>
            <a:endParaRPr/>
          </a:p>
        </p:txBody>
      </p: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13"/>
          <a:stretch/>
        </p:blipFill>
        <p:spPr bwMode="auto">
          <a:xfrm>
            <a:off x="6222065" y="6398001"/>
            <a:ext cx="2847974" cy="228600"/>
          </a:xfrm>
          <a:prstGeom prst="rect">
            <a:avLst/>
          </a:prstGeom>
        </p:spPr>
      </p:pic>
      <p:sp>
        <p:nvSpPr>
          <p:cNvPr id="23" name="" hidden="0"/>
          <p:cNvSpPr/>
          <p:nvPr isPhoto="0" userDrawn="0"/>
        </p:nvSpPr>
        <p:spPr bwMode="auto">
          <a:xfrm flipH="0" flipV="0">
            <a:off x="360882" y="5535144"/>
            <a:ext cx="5311587" cy="106455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Autofit/>
          </a:bodyPr>
          <a:p>
            <a:pPr algn="ctr">
              <a:defRPr/>
            </a:pPr>
            <a:r>
              <a:rPr sz="3600" b="1">
                <a:solidFill>
                  <a:srgbClr val="FF0000"/>
                </a:solidFill>
              </a:rPr>
              <a:t>Just use Parquet!</a:t>
            </a:r>
            <a:endParaRPr sz="3600" b="1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sz="3600" b="1">
                <a:solidFill>
                  <a:srgbClr val="FF0000"/>
                </a:solidFill>
              </a:rPr>
              <a:t>Its faster and smaller</a:t>
            </a:r>
            <a:endParaRPr sz="3600" b="1">
              <a:solidFill>
                <a:srgbClr val="FF0000"/>
              </a:solidFill>
            </a:endParaRPr>
          </a:p>
        </p:txBody>
      </p:sp>
      <p:sp>
        <p:nvSpPr>
          <p:cNvPr id="24" name="" hidden="0"/>
          <p:cNvSpPr/>
          <p:nvPr isPhoto="0" userDrawn="0"/>
        </p:nvSpPr>
        <p:spPr bwMode="auto">
          <a:xfrm flipH="0" flipV="0">
            <a:off x="8267419" y="6291542"/>
            <a:ext cx="930088" cy="437029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" hidden="0"/>
          <p:cNvSpPr/>
          <p:nvPr isPhoto="0" userDrawn="0"/>
        </p:nvSpPr>
        <p:spPr bwMode="auto">
          <a:xfrm flipH="0" flipV="0">
            <a:off x="7409382" y="6572735"/>
            <a:ext cx="862852" cy="280146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564365" y="107218"/>
            <a:ext cx="475205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More rows or columns</a:t>
            </a:r>
            <a:endParaRPr sz="34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639405" y="6512301"/>
            <a:ext cx="574992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#16</a:t>
            </a:r>
            <a:endParaRPr/>
          </a:p>
        </p:txBody>
      </p:sp>
      <p:grpSp>
        <p:nvGrpSpPr>
          <p:cNvPr id="6" name="" hidden="0"/>
          <p:cNvGrpSpPr/>
          <p:nvPr isPhoto="0" userDrawn="0"/>
        </p:nvGrpSpPr>
        <p:grpSpPr bwMode="auto">
          <a:xfrm>
            <a:off x="49083" y="1910709"/>
            <a:ext cx="9958811" cy="4865064"/>
            <a:chOff x="0" y="0"/>
            <a:chExt cx="9958811" cy="4865064"/>
          </a:xfrm>
        </p:grpSpPr>
        <p:sp>
          <p:nvSpPr>
            <p:cNvPr id="7" name="" hidden="0"/>
            <p:cNvSpPr/>
            <p:nvPr isPhoto="0" userDrawn="0"/>
          </p:nvSpPr>
          <p:spPr bwMode="auto">
            <a:xfrm flipH="0" flipV="0">
              <a:off x="5262326" y="1744677"/>
              <a:ext cx="641286" cy="640115"/>
            </a:xfrm>
            <a:prstGeom prst="rect">
              <a:avLst/>
            </a:prstGeom>
            <a:noFill/>
          </p:spPr>
          <p:txBody>
            <a:bodyPr vertOverflow="overflow" horzOverflow="clip" vert="horz" wrap="square" lIns="91440" tIns="45720" rIns="91440" bIns="45720" numCol="1" spcCol="0" rtlCol="0" fromWordArt="0" anchor="ctr" anchorCtr="0" forceAA="0" upright="0" compatLnSpc="0">
              <a:noAutofit/>
            </a:bodyPr>
            <a:p>
              <a:pPr algn="r">
                <a:defRPr/>
              </a:pPr>
              <a:r>
                <a:rPr sz="2000">
                  <a:solidFill>
                    <a:schemeClr val="accent1"/>
                  </a:solidFill>
                  <a:latin typeface="Helvetica 65 Medium"/>
                  <a:ea typeface="Helvetica 65 Medium"/>
                  <a:cs typeface="Helvetica 65 Medium"/>
                </a:rPr>
                <a:t>Yes</a:t>
              </a:r>
              <a:endParaRPr/>
            </a:p>
          </p:txBody>
        </p:sp>
        <p:sp>
          <p:nvSpPr>
            <p:cNvPr id="8" name="" hidden="0"/>
            <p:cNvSpPr/>
            <p:nvPr isPhoto="0" userDrawn="0"/>
          </p:nvSpPr>
          <p:spPr bwMode="auto">
            <a:xfrm flipH="0" flipV="0">
              <a:off x="2480272" y="943070"/>
              <a:ext cx="3894876" cy="6401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699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txBody>
            <a:bodyPr vertOverflow="overflow" horzOverflow="clip" vert="horz" wrap="square" lIns="91440" tIns="45720" rIns="91440" bIns="45720" numCol="1" spcCol="0" rtlCol="0" fromWordArt="0" anchor="ctr" anchorCtr="0" forceAA="0" upright="0" compatLnSpc="0">
              <a:noAutofit/>
            </a:bodyPr>
            <a:p>
              <a:pPr algn="ctr">
                <a:defRPr/>
              </a:pPr>
              <a:r>
                <a:rPr sz="2000">
                  <a:latin typeface="Helvetica 65 Medium"/>
                  <a:ea typeface="Helvetica 65 Medium"/>
                  <a:cs typeface="Helvetica 65 Medium"/>
                </a:rPr>
                <a:t>len(DF) &gt; </a:t>
              </a:r>
              <a:r>
                <a:rPr sz="2000" u="sng">
                  <a:latin typeface="Helvetica 65 Medium"/>
                  <a:ea typeface="Helvetica 65 Medium"/>
                  <a:cs typeface="Helvetica 65 Medium"/>
                  <a:hlinkClick r:id="rId2" tooltip="http://display.max_rows"/>
                </a:rPr>
                <a:t>display.max_rows</a:t>
              </a:r>
              <a:r>
                <a:rPr sz="2000">
                  <a:latin typeface="Helvetica 65 Medium"/>
                  <a:ea typeface="Helvetica 65 Medium"/>
                  <a:cs typeface="Helvetica 65 Medium"/>
                </a:rPr>
                <a:t>?</a:t>
              </a:r>
              <a:endParaRPr/>
            </a:p>
          </p:txBody>
        </p:sp>
        <p:sp>
          <p:nvSpPr>
            <p:cNvPr id="9" name="" hidden="0"/>
            <p:cNvSpPr/>
            <p:nvPr isPhoto="0" userDrawn="0"/>
          </p:nvSpPr>
          <p:spPr bwMode="auto">
            <a:xfrm flipH="0" flipV="0">
              <a:off x="2480271" y="0"/>
              <a:ext cx="3894876" cy="6401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699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txBody>
            <a:bodyPr vertOverflow="overflow" horzOverflow="clip" vert="horz" wrap="square" lIns="91440" tIns="45720" rIns="91440" bIns="45720" numCol="1" spcCol="0" rtlCol="0" fromWordArt="0" anchor="ctr" anchorCtr="0" forceAA="0" upright="0" compatLnSpc="0">
              <a:noAutofit/>
            </a:bodyPr>
            <a:p>
              <a:pPr algn="ctr">
                <a:defRPr/>
              </a:pPr>
              <a:r>
                <a:rPr sz="2000">
                  <a:latin typeface="Helvetica 65 Medium"/>
                  <a:ea typeface="Helvetica 65 Medium"/>
                  <a:cs typeface="Helvetica 65 Medium"/>
                </a:rPr>
                <a:t>DataFrame</a:t>
              </a:r>
              <a:endParaRPr/>
            </a:p>
          </p:txBody>
        </p:sp>
        <p:sp>
          <p:nvSpPr>
            <p:cNvPr id="10" name="" hidden="0"/>
            <p:cNvSpPr/>
            <p:nvPr isPhoto="0" userDrawn="0"/>
          </p:nvSpPr>
          <p:spPr bwMode="auto">
            <a:xfrm flipH="0" flipV="0">
              <a:off x="4404133" y="2499133"/>
              <a:ext cx="3527078" cy="6401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699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txBody>
            <a:bodyPr vertOverflow="overflow" horzOverflow="clip" vert="horz" wrap="square" lIns="91440" tIns="45720" rIns="91440" bIns="45720" numCol="1" spcCol="0" rtlCol="0" fromWordArt="0" anchor="ctr" anchorCtr="0" forceAA="0" upright="0" compatLnSpc="0">
              <a:noAutofit/>
            </a:bodyPr>
            <a:p>
              <a:pPr algn="ctr">
                <a:defRPr/>
              </a:pPr>
              <a:r>
                <a:rPr sz="2000">
                  <a:latin typeface="Helvetica 65 Medium"/>
                  <a:ea typeface="Helvetica 65 Medium"/>
                  <a:cs typeface="Helvetica 65 Medium"/>
                </a:rPr>
                <a:t>display.large_repr</a:t>
              </a:r>
              <a:endParaRPr/>
            </a:p>
          </p:txBody>
        </p:sp>
        <p:sp>
          <p:nvSpPr>
            <p:cNvPr id="11" name="" hidden="0"/>
            <p:cNvSpPr/>
            <p:nvPr isPhoto="0" userDrawn="0"/>
          </p:nvSpPr>
          <p:spPr bwMode="auto">
            <a:xfrm flipH="0" flipV="0">
              <a:off x="2376534" y="2499133"/>
              <a:ext cx="660148" cy="640115"/>
            </a:xfrm>
            <a:prstGeom prst="rect">
              <a:avLst/>
            </a:prstGeom>
            <a:noFill/>
          </p:spPr>
          <p:txBody>
            <a:bodyPr vertOverflow="overflow" horzOverflow="clip" vert="horz" wrap="square" lIns="91440" tIns="45720" rIns="91440" bIns="45720" numCol="1" spcCol="0" rtlCol="0" fromWordArt="0" anchor="ctr" anchorCtr="0" forceAA="0" upright="0" compatLnSpc="0">
              <a:noAutofit/>
            </a:bodyPr>
            <a:p>
              <a:pPr algn="l">
                <a:defRPr/>
              </a:pPr>
              <a:r>
                <a:rPr sz="2000">
                  <a:solidFill>
                    <a:schemeClr val="accent1"/>
                  </a:solidFill>
                  <a:latin typeface="Helvetica 65 Medium"/>
                  <a:ea typeface="Helvetica 65 Medium"/>
                  <a:cs typeface="Helvetica 65 Medium"/>
                </a:rPr>
                <a:t>No</a:t>
              </a:r>
              <a:endParaRPr/>
            </a:p>
          </p:txBody>
        </p:sp>
        <p:sp>
          <p:nvSpPr>
            <p:cNvPr id="12" name="" hidden="0"/>
            <p:cNvSpPr/>
            <p:nvPr isPhoto="0" userDrawn="0"/>
          </p:nvSpPr>
          <p:spPr bwMode="auto">
            <a:xfrm flipH="0" flipV="0">
              <a:off x="4696484" y="3347895"/>
              <a:ext cx="726164" cy="640115"/>
            </a:xfrm>
            <a:prstGeom prst="rect">
              <a:avLst/>
            </a:prstGeom>
            <a:noFill/>
          </p:spPr>
          <p:txBody>
            <a:bodyPr vertOverflow="overflow" horzOverflow="clip" vert="horz" wrap="square" lIns="91440" tIns="45720" rIns="91440" bIns="45720" numCol="1" spcCol="0" rtlCol="0" fromWordArt="0" anchor="ctr" anchorCtr="0" forceAA="0" upright="0" compatLnSpc="0">
              <a:noAutofit/>
            </a:bodyPr>
            <a:p>
              <a:pPr algn="ctr">
                <a:defRPr/>
              </a:pPr>
              <a:r>
                <a:rPr sz="2000">
                  <a:solidFill>
                    <a:schemeClr val="accent1"/>
                  </a:solidFill>
                  <a:latin typeface="Helvetica 65 Medium"/>
                  <a:ea typeface="Helvetica 65 Medium"/>
                  <a:cs typeface="Helvetica 65 Medium"/>
                </a:rPr>
                <a:t>info</a:t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" hidden="0"/>
            <p:cNvSpPr/>
            <p:nvPr isPhoto="0" userDrawn="0"/>
          </p:nvSpPr>
          <p:spPr bwMode="auto">
            <a:xfrm flipH="0" flipV="0">
              <a:off x="6912697" y="3347895"/>
              <a:ext cx="1584354" cy="640115"/>
            </a:xfrm>
            <a:prstGeom prst="rect">
              <a:avLst/>
            </a:prstGeom>
            <a:noFill/>
          </p:spPr>
          <p:txBody>
            <a:bodyPr vertOverflow="overflow" horzOverflow="clip" vert="horz" wrap="square" lIns="91440" tIns="45720" rIns="91440" bIns="45720" numCol="1" spcCol="0" rtlCol="0" fromWordArt="0" anchor="ctr" anchorCtr="0" forceAA="0" upright="0" compatLnSpc="0">
              <a:noAutofit/>
            </a:bodyPr>
            <a:p>
              <a:pPr algn="ctr">
                <a:defRPr/>
              </a:pPr>
              <a:r>
                <a:rPr sz="2000">
                  <a:solidFill>
                    <a:schemeClr val="accent1"/>
                  </a:solidFill>
                  <a:latin typeface="Helvetica 65 Medium"/>
                  <a:ea typeface="Helvetica 65 Medium"/>
                  <a:cs typeface="Helvetica 65 Medium"/>
                </a:rPr>
                <a:t>truncate</a:t>
              </a:r>
              <a:endParaRPr/>
            </a:p>
          </p:txBody>
        </p:sp>
        <p:cxnSp>
          <p:nvCxnSpPr>
            <p:cNvPr id="14" name="" hidden="0"/>
            <p:cNvCxnSpPr>
              <a:cxnSpLocks/>
            </p:cNvCxnSpPr>
            <p:nvPr isPhoto="0" userDrawn="0"/>
          </p:nvCxnSpPr>
          <p:spPr bwMode="auto">
            <a:xfrm rot="5399978" flipH="0" flipV="1">
              <a:off x="4179155" y="791180"/>
              <a:ext cx="490395" cy="1997"/>
            </a:xfrm>
            <a:prstGeom prst="line">
              <a:avLst/>
            </a:prstGeom>
            <a:ln w="38099" cap="flat" cmpd="sng" algn="ctr">
              <a:solidFill>
                <a:srgbClr val="FF0000"/>
              </a:solidFill>
              <a:prstDash val="solid"/>
              <a:miter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" hidden="0"/>
            <p:cNvSpPr/>
            <p:nvPr isPhoto="0" userDrawn="0"/>
          </p:nvSpPr>
          <p:spPr bwMode="auto">
            <a:xfrm flipH="0" flipV="0">
              <a:off x="0" y="4224948"/>
              <a:ext cx="2989529" cy="6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699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txBody>
            <a:bodyPr vertOverflow="overflow" horzOverflow="clip" vert="horz" wrap="square" lIns="91440" tIns="45720" rIns="91440" bIns="45720" numCol="1" spcCol="0" rtlCol="0" fromWordArt="0" anchor="ctr" anchorCtr="0" forceAA="0" upright="0" compatLnSpc="0">
              <a:noAutofit/>
            </a:bodyPr>
            <a:p>
              <a:pPr algn="ctr">
                <a:defRPr/>
              </a:pPr>
              <a:r>
                <a:rPr sz="2000">
                  <a:latin typeface="Helvetica 65 Medium"/>
                  <a:ea typeface="Helvetica 65 Medium"/>
                  <a:cs typeface="Helvetica 65 Medium"/>
                </a:rPr>
                <a:t>Show all rows!</a:t>
              </a:r>
              <a:endParaRPr/>
            </a:p>
          </p:txBody>
        </p:sp>
        <p:sp>
          <p:nvSpPr>
            <p:cNvPr id="16" name="" hidden="0"/>
            <p:cNvSpPr/>
            <p:nvPr isPhoto="0" userDrawn="0"/>
          </p:nvSpPr>
          <p:spPr bwMode="auto">
            <a:xfrm flipH="0" flipV="0">
              <a:off x="3102698" y="4224948"/>
              <a:ext cx="2989528" cy="6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699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txBody>
            <a:bodyPr vertOverflow="overflow" horzOverflow="clip" vert="horz" wrap="square" lIns="91440" tIns="45720" rIns="91440" bIns="45720" numCol="1" spcCol="0" rtlCol="0" fromWordArt="0" anchor="ctr" anchorCtr="0" forceAA="0" upright="0" compatLnSpc="0">
              <a:noAutofit/>
            </a:bodyPr>
            <a:p>
              <a:pPr algn="ctr">
                <a:defRPr/>
              </a:pPr>
              <a:r>
                <a:rPr sz="2000">
                  <a:latin typeface="Helvetica 65 Medium"/>
                  <a:ea typeface="Helvetica 65 Medium"/>
                  <a:cs typeface="Helvetica 65 Medium"/>
                </a:rPr>
                <a:t>Show DF.info()</a:t>
              </a:r>
              <a:endParaRPr/>
            </a:p>
          </p:txBody>
        </p:sp>
        <p:sp>
          <p:nvSpPr>
            <p:cNvPr id="17" name="" hidden="0"/>
            <p:cNvSpPr/>
            <p:nvPr isPhoto="0" userDrawn="0"/>
          </p:nvSpPr>
          <p:spPr bwMode="auto">
            <a:xfrm flipH="0" flipV="0">
              <a:off x="6205395" y="4224948"/>
              <a:ext cx="3753415" cy="6401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699"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txBody>
            <a:bodyPr vertOverflow="overflow" horzOverflow="clip" vert="horz" wrap="square" lIns="91440" tIns="45720" rIns="91440" bIns="45720" numCol="1" spcCol="0" rtlCol="0" fromWordArt="0" anchor="ctr" anchorCtr="0" forceAA="0" upright="0" compatLnSpc="0">
              <a:noAutofit/>
            </a:bodyPr>
            <a:p>
              <a:pPr algn="ctr">
                <a:defRPr/>
              </a:pPr>
              <a:r>
                <a:rPr sz="2000">
                  <a:latin typeface="Helvetica 65 Medium"/>
                  <a:ea typeface="Helvetica 65 Medium"/>
                  <a:cs typeface="Helvetica 65 Medium"/>
                </a:rPr>
                <a:t>Show </a:t>
              </a:r>
              <a:r>
                <a:rPr sz="2000" u="sng">
                  <a:latin typeface="Helvetica 65 Medium"/>
                  <a:ea typeface="Helvetica 65 Medium"/>
                  <a:cs typeface="Helvetica 65 Medium"/>
                  <a:hlinkClick r:id="rId3" tooltip="http://display.min_rows"/>
                </a:rPr>
                <a:t>display.min_rows</a:t>
              </a:r>
              <a:r>
                <a:rPr sz="2000">
                  <a:latin typeface="Helvetica 65 Medium"/>
                  <a:ea typeface="Helvetica 65 Medium"/>
                  <a:cs typeface="Helvetica 65 Medium"/>
                </a:rPr>
                <a:t> rows</a:t>
              </a:r>
              <a:endParaRPr/>
            </a:p>
          </p:txBody>
        </p:sp>
        <p:cxnSp>
          <p:nvCxnSpPr>
            <p:cNvPr id="18" name="" hidden="0"/>
            <p:cNvCxnSpPr>
              <a:cxnSpLocks/>
            </p:cNvCxnSpPr>
            <p:nvPr isPhoto="0" userDrawn="0"/>
          </p:nvCxnSpPr>
          <p:spPr bwMode="auto">
            <a:xfrm rot="5399978" flipH="0" flipV="0">
              <a:off x="4794507" y="3004674"/>
              <a:ext cx="1292006" cy="1393745"/>
            </a:xfrm>
            <a:prstGeom prst="line">
              <a:avLst/>
            </a:prstGeom>
            <a:ln w="38099" cap="flat" cmpd="sng" algn="ctr">
              <a:solidFill>
                <a:srgbClr val="FF0000"/>
              </a:solidFill>
              <a:prstDash val="solid"/>
              <a:miter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" hidden="0"/>
            <p:cNvCxnSpPr>
              <a:cxnSpLocks/>
            </p:cNvCxnSpPr>
            <p:nvPr isPhoto="0" userDrawn="0"/>
          </p:nvCxnSpPr>
          <p:spPr bwMode="auto">
            <a:xfrm rot="5399978" flipH="0" flipV="1">
              <a:off x="6394009" y="2895223"/>
              <a:ext cx="1348588" cy="1650371"/>
            </a:xfrm>
            <a:prstGeom prst="line">
              <a:avLst/>
            </a:prstGeom>
            <a:ln w="38099" cap="flat" cmpd="sng" algn="ctr">
              <a:solidFill>
                <a:srgbClr val="FF0000"/>
              </a:solidFill>
              <a:prstDash val="solid"/>
              <a:miter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" hidden="0"/>
            <p:cNvCxnSpPr>
              <a:cxnSpLocks/>
            </p:cNvCxnSpPr>
            <p:nvPr isPhoto="0" userDrawn="0"/>
          </p:nvCxnSpPr>
          <p:spPr bwMode="auto">
            <a:xfrm rot="5399978" flipH="0" flipV="1">
              <a:off x="4587738" y="1286997"/>
              <a:ext cx="1198284" cy="1565494"/>
            </a:xfrm>
            <a:prstGeom prst="line">
              <a:avLst/>
            </a:prstGeom>
            <a:ln w="38099" cap="flat" cmpd="sng" algn="ctr">
              <a:solidFill>
                <a:srgbClr val="FF0000"/>
              </a:solidFill>
              <a:prstDash val="solid"/>
              <a:miter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" hidden="0"/>
            <p:cNvCxnSpPr>
              <a:cxnSpLocks/>
            </p:cNvCxnSpPr>
            <p:nvPr isPhoto="0" userDrawn="0"/>
          </p:nvCxnSpPr>
          <p:spPr bwMode="auto">
            <a:xfrm rot="5399978" flipH="0" flipV="0">
              <a:off x="1573633" y="1594493"/>
              <a:ext cx="2839224" cy="2591442"/>
            </a:xfrm>
            <a:prstGeom prst="line">
              <a:avLst/>
            </a:prstGeom>
            <a:ln w="38099" cap="flat" cmpd="sng" algn="ctr">
              <a:solidFill>
                <a:srgbClr val="FF0000"/>
              </a:solidFill>
              <a:prstDash val="solid"/>
              <a:miter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7021289" y="2281936"/>
            <a:ext cx="5124449" cy="419099"/>
          </a:xfrm>
          <a:prstGeom prst="rect">
            <a:avLst/>
          </a:prstGeom>
        </p:spPr>
      </p:pic>
      <p:pic>
        <p:nvPicPr>
          <p:cNvPr id="23" name="" hidden="0"/>
          <p:cNvPicPr>
            <a:picLocks noChangeAspect="1"/>
          </p:cNvPicPr>
          <p:nvPr isPhoto="0" userDrawn="0"/>
        </p:nvPicPr>
        <p:blipFill>
          <a:blip r:embed="rId5"/>
          <a:srcRect l="0" t="0" r="0" b="0"/>
          <a:stretch/>
        </p:blipFill>
        <p:spPr bwMode="auto">
          <a:xfrm rot="0" flipH="0" flipV="0">
            <a:off x="7021289" y="3162947"/>
            <a:ext cx="5133600" cy="417600"/>
          </a:xfrm>
          <a:prstGeom prst="rect">
            <a:avLst/>
          </a:prstGeom>
        </p:spPr>
      </p:pic>
      <p:pic>
        <p:nvPicPr>
          <p:cNvPr id="24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7021289" y="2721162"/>
            <a:ext cx="5133974" cy="409574"/>
          </a:xfrm>
          <a:prstGeom prst="rect">
            <a:avLst/>
          </a:prstGeom>
        </p:spPr>
      </p:pic>
      <p:pic>
        <p:nvPicPr>
          <p:cNvPr id="25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7030814" y="44362"/>
            <a:ext cx="5124449" cy="409574"/>
          </a:xfrm>
          <a:prstGeom prst="rect">
            <a:avLst/>
          </a:prstGeom>
        </p:spPr>
      </p:pic>
      <p:pic>
        <p:nvPicPr>
          <p:cNvPr id="26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7030814" y="491161"/>
            <a:ext cx="5124449" cy="380999"/>
          </a:xfrm>
          <a:prstGeom prst="rect">
            <a:avLst/>
          </a:prstGeom>
        </p:spPr>
      </p:pic>
      <p:pic>
        <p:nvPicPr>
          <p:cNvPr id="27" name="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7011763" y="944136"/>
            <a:ext cx="5133974" cy="409574"/>
          </a:xfrm>
          <a:prstGeom prst="rect">
            <a:avLst/>
          </a:prstGeom>
        </p:spPr>
      </p:pic>
      <p:pic>
        <p:nvPicPr>
          <p:cNvPr id="28" name="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7011763" y="1415670"/>
            <a:ext cx="5124449" cy="390524"/>
          </a:xfrm>
          <a:prstGeom prst="rect">
            <a:avLst/>
          </a:prstGeom>
        </p:spPr>
      </p:pic>
      <p:cxnSp>
        <p:nvCxnSpPr>
          <p:cNvPr id="29" name="" hidden="0"/>
          <p:cNvCxnSpPr>
            <a:cxnSpLocks/>
          </p:cNvCxnSpPr>
          <p:nvPr isPhoto="0" userDrawn="0"/>
        </p:nvCxnSpPr>
        <p:spPr bwMode="auto">
          <a:xfrm rot="5399978" flipH="1" flipV="1">
            <a:off x="6368377" y="2550681"/>
            <a:ext cx="573813" cy="650717"/>
          </a:xfrm>
          <a:prstGeom prst="line">
            <a:avLst/>
          </a:prstGeom>
          <a:ln w="38099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 hidden="0"/>
          <p:cNvCxnSpPr>
            <a:cxnSpLocks/>
          </p:cNvCxnSpPr>
          <p:nvPr isPhoto="0" userDrawn="0"/>
        </p:nvCxnSpPr>
        <p:spPr bwMode="auto">
          <a:xfrm rot="5399978" flipH="1" flipV="1">
            <a:off x="5927056" y="3421098"/>
            <a:ext cx="1546046" cy="806324"/>
          </a:xfrm>
          <a:prstGeom prst="line">
            <a:avLst/>
          </a:prstGeom>
          <a:ln w="38099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 hidden="0"/>
          <p:cNvCxnSpPr>
            <a:cxnSpLocks/>
          </p:cNvCxnSpPr>
          <p:nvPr isPhoto="0" userDrawn="0"/>
        </p:nvCxnSpPr>
        <p:spPr bwMode="auto">
          <a:xfrm rot="5399978" flipH="1" flipV="1">
            <a:off x="7202705" y="4668160"/>
            <a:ext cx="2677434" cy="480965"/>
          </a:xfrm>
          <a:prstGeom prst="line">
            <a:avLst/>
          </a:prstGeom>
          <a:ln w="38099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" hidden="0"/>
          <p:cNvSpPr/>
          <p:nvPr isPhoto="0" userDrawn="0"/>
        </p:nvSpPr>
        <p:spPr bwMode="auto">
          <a:xfrm flipH="0" flipV="0">
            <a:off x="5579427" y="5834755"/>
            <a:ext cx="4514527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bg2">
                    <a:lumMod val="90000"/>
                  </a:schemeClr>
                </a:solidFill>
              </a:rPr>
              <a:t>https://linkedin.com/in/dennisbakhuis</a:t>
            </a:r>
            <a:endParaRPr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>
            <a:off x="11419499" y="3640774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9910589" y="3457876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9822479" y="538545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>
            <a:spLocks noChangeAspect="1"/>
          </p:cNvSpPr>
          <p:nvPr isPhoto="0" userDrawn="0"/>
        </p:nvSpPr>
        <p:spPr bwMode="auto">
          <a:xfrm rot="0" flipH="0" flipV="0">
            <a:off x="3979125" y="1955505"/>
            <a:ext cx="7772400" cy="14112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 flipH="0" flipV="0">
            <a:off x="1036542" y="174854"/>
            <a:ext cx="10586010" cy="110341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Split text into new columns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9" name="" hidden="0"/>
          <p:cNvSpPr>
            <a:spLocks noChangeAspect="1"/>
          </p:cNvSpPr>
          <p:nvPr isPhoto="0" userDrawn="0"/>
        </p:nvSpPr>
        <p:spPr bwMode="auto">
          <a:xfrm rot="0" flipH="0" flipV="0">
            <a:off x="4554000" y="4053600"/>
            <a:ext cx="3934800" cy="2376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 flipH="0" flipV="0">
            <a:off x="11743142" y="6512301"/>
            <a:ext cx="471262" cy="365793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#2</a:t>
            </a: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>
            <a:off x="9544721" y="403536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12776609" y="569077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2"/>
          <a:srcRect l="10057" t="0" r="0" b="0"/>
          <a:stretch/>
        </p:blipFill>
        <p:spPr bwMode="auto">
          <a:xfrm flipH="0" flipV="0">
            <a:off x="6723514" y="2799253"/>
            <a:ext cx="5417697" cy="2727412"/>
          </a:xfrm>
          <a:prstGeom prst="rect">
            <a:avLst/>
          </a:prstGeom>
        </p:spPr>
      </p:pic>
      <p:sp>
        <p:nvSpPr>
          <p:cNvPr id="14" name="" hidden="0"/>
          <p:cNvSpPr/>
          <p:nvPr isPhoto="0" userDrawn="0"/>
        </p:nvSpPr>
        <p:spPr bwMode="auto">
          <a:xfrm>
            <a:off x="6393942" y="485473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3"/>
          <a:srcRect l="1082" t="0" r="0" b="0"/>
          <a:stretch/>
        </p:blipFill>
        <p:spPr bwMode="auto">
          <a:xfrm flipH="0" flipV="0">
            <a:off x="44889" y="1562890"/>
            <a:ext cx="6680145" cy="5210174"/>
          </a:xfrm>
          <a:prstGeom prst="rect">
            <a:avLst/>
          </a:prstGeom>
        </p:spPr>
      </p:pic>
      <p:sp>
        <p:nvSpPr>
          <p:cNvPr id="16" name="" hidden="0"/>
          <p:cNvSpPr/>
          <p:nvPr isPhoto="0" userDrawn="0"/>
        </p:nvSpPr>
        <p:spPr bwMode="auto">
          <a:xfrm flipH="0" flipV="0">
            <a:off x="9009595" y="1702499"/>
            <a:ext cx="2733546" cy="89647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" hidden="0"/>
          <p:cNvSpPr/>
          <p:nvPr isPhoto="0" userDrawn="0"/>
        </p:nvSpPr>
        <p:spPr bwMode="auto">
          <a:xfrm flipH="0" flipV="0">
            <a:off x="9009594" y="1702498"/>
            <a:ext cx="1120588" cy="896468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rcRect l="0" t="0" r="0" b="35227"/>
          <a:stretch/>
        </p:blipFill>
        <p:spPr bwMode="auto">
          <a:xfrm rot="0" flipH="0" flipV="0">
            <a:off x="4813199" y="3996706"/>
            <a:ext cx="7372800" cy="2750399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>
            <a:off x="11419499" y="3640773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9910589" y="3457875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9822479" y="5385450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>
            <a:spLocks noChangeAspect="1"/>
          </p:cNvSpPr>
          <p:nvPr isPhoto="0" userDrawn="0"/>
        </p:nvSpPr>
        <p:spPr bwMode="auto">
          <a:xfrm rot="0" flipH="0" flipV="0">
            <a:off x="3979125" y="1955504"/>
            <a:ext cx="7772400" cy="14112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46319" y="174853"/>
            <a:ext cx="6066700" cy="23576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sz="3600">
                <a:solidFill>
                  <a:schemeClr val="tx1"/>
                </a:solidFill>
                <a:latin typeface="Helvetica 65 Medium"/>
                <a:ea typeface="Helvetica 65 Medium"/>
                <a:cs typeface="Helvetica 65 Medium"/>
              </a:rPr>
              <a:t>.transform()</a:t>
            </a:r>
            <a:endParaRPr sz="3600">
              <a:solidFill>
                <a:schemeClr val="tx1"/>
              </a:solidFill>
              <a:latin typeface="Helvetica 65 Medium"/>
              <a:ea typeface="Helvetica 65 Medium"/>
              <a:cs typeface="Helvetica 65 Medium"/>
            </a:endParaRPr>
          </a:p>
          <a:p>
            <a:pPr algn="l">
              <a:defRPr/>
            </a:pPr>
            <a:r>
              <a:rPr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.apply() with </a:t>
            </a:r>
            <a:r>
              <a:rPr sz="2400" u="sng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super</a:t>
            </a:r>
            <a:r>
              <a:rPr sz="240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 </a:t>
            </a:r>
            <a:r>
              <a:rPr sz="24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powers</a:t>
            </a:r>
            <a:endParaRPr sz="24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10" name="" hidden="0"/>
          <p:cNvSpPr>
            <a:spLocks noChangeAspect="1"/>
          </p:cNvSpPr>
          <p:nvPr isPhoto="0" userDrawn="0"/>
        </p:nvSpPr>
        <p:spPr bwMode="auto">
          <a:xfrm rot="0" flipH="0" flipV="0">
            <a:off x="4554000" y="4053600"/>
            <a:ext cx="3934800" cy="23760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11743142" y="6512301"/>
            <a:ext cx="471261" cy="36579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#3</a:t>
            </a: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9544721" y="403536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" name="" hidden="0"/>
          <p:cNvSpPr/>
          <p:nvPr isPhoto="0" userDrawn="0"/>
        </p:nvSpPr>
        <p:spPr bwMode="auto">
          <a:xfrm>
            <a:off x="12776609" y="569076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4" name="" hidden="0"/>
          <p:cNvSpPr/>
          <p:nvPr isPhoto="0" userDrawn="0"/>
        </p:nvSpPr>
        <p:spPr bwMode="auto">
          <a:xfrm>
            <a:off x="6393942" y="4854729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" name="" hidden="0"/>
          <p:cNvSpPr/>
          <p:nvPr isPhoto="0" userDrawn="0"/>
        </p:nvSpPr>
        <p:spPr bwMode="auto">
          <a:xfrm>
            <a:off x="7085009" y="440115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802625" y="120999"/>
            <a:ext cx="7372350" cy="3857625"/>
          </a:xfrm>
          <a:prstGeom prst="rect">
            <a:avLst/>
          </a:prstGeom>
        </p:spPr>
      </p:pic>
      <p:sp>
        <p:nvSpPr>
          <p:cNvPr id="17" name="" hidden="0"/>
          <p:cNvSpPr/>
          <p:nvPr isPhoto="0" userDrawn="0"/>
        </p:nvSpPr>
        <p:spPr bwMode="auto">
          <a:xfrm>
            <a:off x="10771184" y="587366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8" name="" hidden="0"/>
          <p:cNvSpPr/>
          <p:nvPr isPhoto="0" userDrawn="0"/>
        </p:nvSpPr>
        <p:spPr bwMode="auto">
          <a:xfrm>
            <a:off x="6110019" y="357475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9" name="" hidden="0"/>
          <p:cNvPicPr>
            <a:picLocks noChangeAspect="1"/>
          </p:cNvPicPr>
          <p:nvPr isPhoto="0" userDrawn="0"/>
        </p:nvPicPr>
        <p:blipFill>
          <a:blip r:embed="rId4"/>
          <a:srcRect l="0" t="0" r="0" b="35745"/>
          <a:stretch/>
        </p:blipFill>
        <p:spPr bwMode="auto">
          <a:xfrm flipH="0" flipV="0">
            <a:off x="94305" y="2329381"/>
            <a:ext cx="4610099" cy="4192351"/>
          </a:xfrm>
          <a:prstGeom prst="rect">
            <a:avLst/>
          </a:prstGeom>
        </p:spPr>
      </p:pic>
      <p:cxnSp>
        <p:nvCxnSpPr>
          <p:cNvPr id="20" name="" hidden="0"/>
          <p:cNvCxnSpPr>
            <a:cxnSpLocks/>
          </p:cNvCxnSpPr>
          <p:nvPr isPhoto="0" userDrawn="0"/>
        </p:nvCxnSpPr>
        <p:spPr bwMode="auto">
          <a:xfrm flipH="1" flipV="1">
            <a:off x="3972252" y="4465841"/>
            <a:ext cx="914776" cy="1169405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" hidden="0"/>
          <p:cNvCxnSpPr>
            <a:cxnSpLocks/>
          </p:cNvCxnSpPr>
          <p:nvPr isPhoto="0" userDrawn="0"/>
        </p:nvCxnSpPr>
        <p:spPr bwMode="auto">
          <a:xfrm flipH="1" flipV="1">
            <a:off x="3981683" y="4843068"/>
            <a:ext cx="905345" cy="1216557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rot="0" flipH="0" flipV="0">
            <a:off x="5245199" y="3664800"/>
            <a:ext cx="3934800" cy="237600"/>
          </a:xfrm>
          <a:prstGeom prst="rect">
            <a:avLst/>
          </a:prstGeom>
        </p:spPr>
      </p:pic>
      <p:pic>
        <p:nvPicPr>
          <p:cNvPr id="23" name="" hidden="0"/>
          <p:cNvPicPr>
            <a:picLocks noChangeAspect="1"/>
          </p:cNvPicPr>
          <p:nvPr isPhoto="0" userDrawn="0"/>
        </p:nvPicPr>
        <p:blipFill>
          <a:blip r:embed="rId4"/>
          <a:srcRect l="0" t="95186" r="0" b="331"/>
          <a:stretch/>
        </p:blipFill>
        <p:spPr bwMode="auto">
          <a:xfrm flipH="0" flipV="0">
            <a:off x="94305" y="6484009"/>
            <a:ext cx="4610099" cy="292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5509455" y="72752"/>
            <a:ext cx="6639207" cy="23576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Chunking directly in Pandas!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743142" y="6512301"/>
            <a:ext cx="471260" cy="36579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#4</a:t>
            </a: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2776609" y="5690768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904067" y="341780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9962" y="261366"/>
            <a:ext cx="5210174" cy="2790824"/>
          </a:xfrm>
          <a:prstGeom prst="rect">
            <a:avLst/>
          </a:prstGeom>
        </p:spPr>
      </p:pic>
      <p:sp>
        <p:nvSpPr>
          <p:cNvPr id="9" name="" hidden="0"/>
          <p:cNvSpPr/>
          <p:nvPr isPhoto="0" userDrawn="0"/>
        </p:nvSpPr>
        <p:spPr bwMode="auto">
          <a:xfrm>
            <a:off x="12904067" y="626080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rot="0" flipH="0" flipV="0">
            <a:off x="6769572" y="1543637"/>
            <a:ext cx="5209200" cy="601200"/>
          </a:xfrm>
          <a:prstGeom prst="rect">
            <a:avLst/>
          </a:prstGeom>
        </p:spPr>
      </p:pic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rot="0" flipH="0" flipV="0">
            <a:off x="6766317" y="2226848"/>
            <a:ext cx="5209200" cy="1047600"/>
          </a:xfrm>
          <a:prstGeom prst="rect">
            <a:avLst/>
          </a:prstGeom>
        </p:spPr>
      </p:pic>
      <p:sp>
        <p:nvSpPr>
          <p:cNvPr id="12" name="" hidden="0"/>
          <p:cNvSpPr/>
          <p:nvPr isPhoto="0" userDrawn="0"/>
        </p:nvSpPr>
        <p:spPr bwMode="auto">
          <a:xfrm>
            <a:off x="6034709" y="803564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6774867" y="3370650"/>
            <a:ext cx="5200650" cy="1047749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9962" y="3146498"/>
            <a:ext cx="5210174" cy="1266824"/>
          </a:xfrm>
          <a:prstGeom prst="rect">
            <a:avLst/>
          </a:prstGeom>
        </p:spPr>
      </p:pic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766317" y="4766490"/>
            <a:ext cx="2228850" cy="2019299"/>
          </a:xfrm>
          <a:prstGeom prst="rect">
            <a:avLst/>
          </a:prstGeom>
          <a:ln w="12699">
            <a:solidFill>
              <a:schemeClr val="bg2">
                <a:lumMod val="50196"/>
              </a:schemeClr>
            </a:solidFill>
            <a:prstDash val="solid"/>
          </a:ln>
        </p:spPr>
      </p:pic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3003595" y="4766490"/>
            <a:ext cx="2228850" cy="2019299"/>
          </a:xfrm>
          <a:prstGeom prst="rect">
            <a:avLst/>
          </a:prstGeom>
          <a:ln w="12699">
            <a:solidFill>
              <a:schemeClr val="bg2">
                <a:lumMod val="50196"/>
              </a:schemeClr>
            </a:solidFill>
            <a:prstDash val="solid"/>
          </a:ln>
        </p:spPr>
      </p:pic>
      <p:cxnSp>
        <p:nvCxnSpPr>
          <p:cNvPr id="17" name="" hidden="0"/>
          <p:cNvCxnSpPr>
            <a:cxnSpLocks/>
          </p:cNvCxnSpPr>
          <p:nvPr isPhoto="0" userDrawn="0"/>
        </p:nvCxnSpPr>
        <p:spPr bwMode="auto">
          <a:xfrm flipH="0" flipV="0">
            <a:off x="5386856" y="1938414"/>
            <a:ext cx="1292004" cy="0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" hidden="0"/>
          <p:cNvCxnSpPr>
            <a:cxnSpLocks/>
          </p:cNvCxnSpPr>
          <p:nvPr isPhoto="0" userDrawn="0"/>
        </p:nvCxnSpPr>
        <p:spPr bwMode="auto">
          <a:xfrm flipH="0" flipV="0">
            <a:off x="1756039" y="4475271"/>
            <a:ext cx="999653" cy="1018514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 hidden="0"/>
          <p:cNvCxnSpPr>
            <a:cxnSpLocks/>
          </p:cNvCxnSpPr>
          <p:nvPr isPhoto="0" userDrawn="0"/>
        </p:nvCxnSpPr>
        <p:spPr bwMode="auto">
          <a:xfrm flipH="1" flipV="0">
            <a:off x="9149702" y="4503564"/>
            <a:ext cx="556410" cy="52811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 hidden="0"/>
          <p:cNvSpPr/>
          <p:nvPr isPhoto="0" userDrawn="0"/>
        </p:nvSpPr>
        <p:spPr bwMode="auto">
          <a:xfrm flipH="0" flipV="0">
            <a:off x="5566039" y="4975098"/>
            <a:ext cx="914652" cy="1554516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96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</a:rPr>
              <a:t>=</a:t>
            </a:r>
            <a:endParaRPr sz="9600" b="1">
              <a:solidFill>
                <a:srgbClr val="FF0000"/>
              </a:solidFill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21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 rot="0" flipH="0" flipV="0">
            <a:off x="6814505" y="3894525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5234281" y="72750"/>
            <a:ext cx="6847333" cy="23576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 sz="30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Two ways of binning in Pandas</a:t>
            </a:r>
            <a:endParaRPr sz="30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743142" y="6512301"/>
            <a:ext cx="471259" cy="36578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#5</a:t>
            </a: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2776609" y="5690767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904067" y="3417802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2904067" y="6260808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6034708" y="803564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6028835" y="336459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274" y="295994"/>
            <a:ext cx="6229350" cy="2838449"/>
          </a:xfrm>
          <a:prstGeom prst="rect">
            <a:avLst/>
          </a:prstGeom>
        </p:spPr>
      </p:pic>
      <p:sp>
        <p:nvSpPr>
          <p:cNvPr id="12" name="" hidden="0"/>
          <p:cNvSpPr/>
          <p:nvPr isPhoto="0" userDrawn="0"/>
        </p:nvSpPr>
        <p:spPr bwMode="auto">
          <a:xfrm>
            <a:off x="6022960" y="6260808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4401" y="3192211"/>
            <a:ext cx="6229350" cy="2124074"/>
          </a:xfrm>
          <a:prstGeom prst="rect">
            <a:avLst/>
          </a:prstGeom>
        </p:spPr>
      </p:pic>
      <p:sp>
        <p:nvSpPr>
          <p:cNvPr id="14" name="" hidden="0"/>
          <p:cNvSpPr/>
          <p:nvPr isPhoto="0" userDrawn="0"/>
        </p:nvSpPr>
        <p:spPr bwMode="auto">
          <a:xfrm>
            <a:off x="6022960" y="846872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6022960" y="8651619"/>
            <a:ext cx="247345" cy="31786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54401" y="5434192"/>
            <a:ext cx="6229192" cy="1219960"/>
          </a:xfrm>
          <a:prstGeom prst="rect">
            <a:avLst/>
          </a:prstGeom>
        </p:spPr>
      </p:pic>
      <p:sp>
        <p:nvSpPr>
          <p:cNvPr id="17" name="" hidden="0"/>
          <p:cNvSpPr/>
          <p:nvPr isPhoto="0" userDrawn="0"/>
        </p:nvSpPr>
        <p:spPr bwMode="auto">
          <a:xfrm flipH="0" flipV="0">
            <a:off x="11770075" y="3946918"/>
            <a:ext cx="208775" cy="30732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8" name="" hidden="0"/>
          <p:cNvSpPr/>
          <p:nvPr isPhoto="0" userDrawn="0"/>
        </p:nvSpPr>
        <p:spPr bwMode="auto">
          <a:xfrm flipH="0" flipV="0">
            <a:off x="11787420" y="6098452"/>
            <a:ext cx="210637" cy="31151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9" name="" hidden="0"/>
          <p:cNvSpPr/>
          <p:nvPr isPhoto="0" userDrawn="0"/>
        </p:nvSpPr>
        <p:spPr bwMode="auto">
          <a:xfrm>
            <a:off x="11851314" y="642628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6763394" y="3479893"/>
            <a:ext cx="5415384" cy="3039497"/>
          </a:xfrm>
          <a:prstGeom prst="rect">
            <a:avLst/>
          </a:prstGeom>
        </p:spPr>
      </p:pic>
      <p:sp>
        <p:nvSpPr>
          <p:cNvPr id="21" name="" hidden="0"/>
          <p:cNvSpPr/>
          <p:nvPr isPhoto="0" userDrawn="0"/>
        </p:nvSpPr>
        <p:spPr bwMode="auto">
          <a:xfrm flipH="0" flipV="0">
            <a:off x="11828946" y="3916797"/>
            <a:ext cx="213390" cy="28509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flipH="0" flipV="0">
            <a:off x="6849140" y="975611"/>
            <a:ext cx="5294319" cy="2216597"/>
          </a:xfrm>
          <a:prstGeom prst="rect">
            <a:avLst/>
          </a:prstGeom>
        </p:spPr>
      </p:pic>
      <p:cxnSp>
        <p:nvCxnSpPr>
          <p:cNvPr id="23" name="" hidden="0"/>
          <p:cNvCxnSpPr>
            <a:cxnSpLocks/>
            <a:stCxn id="12" idx="3"/>
          </p:cNvCxnSpPr>
          <p:nvPr isPhoto="0" userDrawn="0"/>
        </p:nvCxnSpPr>
        <p:spPr bwMode="auto">
          <a:xfrm rot="0" flipH="0" flipV="1">
            <a:off x="6277875" y="5727198"/>
            <a:ext cx="690325" cy="71650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" hidden="0"/>
          <p:cNvCxnSpPr>
            <a:cxnSpLocks/>
          </p:cNvCxnSpPr>
          <p:nvPr isPhoto="0" userDrawn="0"/>
        </p:nvCxnSpPr>
        <p:spPr bwMode="auto">
          <a:xfrm rot="0" flipH="0" flipV="1">
            <a:off x="6073068" y="2916479"/>
            <a:ext cx="612361" cy="0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5755294" y="5518712"/>
            <a:ext cx="6400800" cy="1162049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47398" y="47152"/>
            <a:ext cx="5669529" cy="52381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0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Selecting ranges in Pandas</a:t>
            </a:r>
            <a:endParaRPr sz="30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11743142" y="6512301"/>
            <a:ext cx="471258" cy="365788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#6</a:t>
            </a: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776609" y="5690766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2904067" y="341780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12904067" y="6260807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6034708" y="803564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>
            <a:off x="6022959" y="6260807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6022959" y="846872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" name="" hidden="0"/>
          <p:cNvSpPr/>
          <p:nvPr isPhoto="0" userDrawn="0"/>
        </p:nvSpPr>
        <p:spPr bwMode="auto">
          <a:xfrm flipH="0" flipV="0">
            <a:off x="6022959" y="8651619"/>
            <a:ext cx="247344" cy="31786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4" name="" hidden="0"/>
          <p:cNvSpPr/>
          <p:nvPr isPhoto="0" userDrawn="0"/>
        </p:nvSpPr>
        <p:spPr bwMode="auto">
          <a:xfrm flipH="0" flipV="0">
            <a:off x="11770075" y="3946917"/>
            <a:ext cx="208774" cy="30732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5" name="" hidden="0"/>
          <p:cNvSpPr/>
          <p:nvPr isPhoto="0" userDrawn="0"/>
        </p:nvSpPr>
        <p:spPr bwMode="auto">
          <a:xfrm flipH="0" flipV="0">
            <a:off x="11828945" y="3916796"/>
            <a:ext cx="213390" cy="285098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cxnSp>
        <p:nvCxnSpPr>
          <p:cNvPr id="16" name="" hidden="0"/>
          <p:cNvCxnSpPr>
            <a:cxnSpLocks/>
          </p:cNvCxnSpPr>
          <p:nvPr isPhoto="0" userDrawn="0"/>
        </p:nvCxnSpPr>
        <p:spPr bwMode="auto">
          <a:xfrm rot="0" flipH="1" flipV="1">
            <a:off x="4302326" y="5229727"/>
            <a:ext cx="1452967" cy="780051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5747397" y="47152"/>
            <a:ext cx="6419849" cy="5362574"/>
          </a:xfrm>
          <a:prstGeom prst="rect">
            <a:avLst/>
          </a:prstGeom>
        </p:spPr>
      </p:pic>
      <p:sp>
        <p:nvSpPr>
          <p:cNvPr id="18" name="" hidden="0"/>
          <p:cNvSpPr/>
          <p:nvPr isPhoto="0" userDrawn="0"/>
        </p:nvSpPr>
        <p:spPr bwMode="auto">
          <a:xfrm>
            <a:off x="11723854" y="88105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9" name="" hidden="0"/>
          <p:cNvSpPr/>
          <p:nvPr isPhoto="0" userDrawn="0"/>
        </p:nvSpPr>
        <p:spPr bwMode="auto">
          <a:xfrm>
            <a:off x="11851314" y="6426283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367450" y="689000"/>
            <a:ext cx="2762249" cy="4962524"/>
          </a:xfrm>
          <a:prstGeom prst="rect">
            <a:avLst/>
          </a:prstGeom>
        </p:spPr>
      </p:pic>
      <p:cxnSp>
        <p:nvCxnSpPr>
          <p:cNvPr id="21" name="" hidden="0"/>
          <p:cNvCxnSpPr>
            <a:cxnSpLocks/>
          </p:cNvCxnSpPr>
          <p:nvPr isPhoto="0" userDrawn="0"/>
        </p:nvCxnSpPr>
        <p:spPr bwMode="auto">
          <a:xfrm rot="0" flipH="1" flipV="1">
            <a:off x="4321188" y="4484702"/>
            <a:ext cx="1442894" cy="5903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" hidden="0"/>
          <p:cNvPicPr>
            <a:picLocks noChangeAspect="1"/>
          </p:cNvPicPr>
          <p:nvPr isPhoto="0" userDrawn="0"/>
        </p:nvPicPr>
        <p:blipFill>
          <a:blip r:embed="rId5"/>
          <a:srcRect l="0" t="-4396" r="12289" b="0"/>
          <a:stretch/>
        </p:blipFill>
        <p:spPr bwMode="auto">
          <a:xfrm flipH="0" flipV="0">
            <a:off x="47398" y="6223348"/>
            <a:ext cx="5622378" cy="457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6372806" y="47151"/>
            <a:ext cx="5669528" cy="523811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0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Renaming aggregations</a:t>
            </a:r>
            <a:endParaRPr sz="30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 flipH="0" flipV="0">
            <a:off x="11743142" y="6512301"/>
            <a:ext cx="471258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#7</a:t>
            </a: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12776609" y="5690765"/>
            <a:ext cx="254916" cy="36578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12904067" y="3417800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2904067" y="6260806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6034708" y="8035641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6022958" y="846872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 flipH="0" flipV="0">
            <a:off x="6022958" y="8651619"/>
            <a:ext cx="247343" cy="317866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 flipH="0" flipV="0">
            <a:off x="11770075" y="3946916"/>
            <a:ext cx="208773" cy="30732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3" name="" hidden="0"/>
          <p:cNvSpPr/>
          <p:nvPr isPhoto="0" userDrawn="0"/>
        </p:nvSpPr>
        <p:spPr bwMode="auto">
          <a:xfrm flipH="0" flipV="0">
            <a:off x="11828945" y="3916795"/>
            <a:ext cx="213390" cy="285097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4" name="" hidden="0"/>
          <p:cNvSpPr/>
          <p:nvPr isPhoto="0" userDrawn="0"/>
        </p:nvSpPr>
        <p:spPr bwMode="auto">
          <a:xfrm>
            <a:off x="11723853" y="881055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3357" y="120729"/>
            <a:ext cx="6296024" cy="2876549"/>
          </a:xfrm>
          <a:prstGeom prst="rect">
            <a:avLst/>
          </a:prstGeom>
        </p:spPr>
      </p:pic>
      <p:sp>
        <p:nvSpPr>
          <p:cNvPr id="16" name="" hidden="0"/>
          <p:cNvSpPr/>
          <p:nvPr isPhoto="0" userDrawn="0"/>
        </p:nvSpPr>
        <p:spPr bwMode="auto">
          <a:xfrm>
            <a:off x="6096017" y="636582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3357" y="3073981"/>
            <a:ext cx="6305549" cy="1419224"/>
          </a:xfrm>
          <a:prstGeom prst="rect">
            <a:avLst/>
          </a:prstGeom>
        </p:spPr>
      </p:pic>
      <p:sp>
        <p:nvSpPr>
          <p:cNvPr id="18" name="" hidden="0"/>
          <p:cNvSpPr/>
          <p:nvPr isPhoto="0" userDrawn="0"/>
        </p:nvSpPr>
        <p:spPr bwMode="auto">
          <a:xfrm>
            <a:off x="6096017" y="788033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9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13357" y="4588492"/>
            <a:ext cx="6296024" cy="2143125"/>
          </a:xfrm>
          <a:prstGeom prst="rect">
            <a:avLst/>
          </a:prstGeom>
        </p:spPr>
      </p:pic>
      <p:sp>
        <p:nvSpPr>
          <p:cNvPr id="20" name="" hidden="0"/>
          <p:cNvSpPr/>
          <p:nvPr isPhoto="0" userDrawn="0"/>
        </p:nvSpPr>
        <p:spPr bwMode="auto">
          <a:xfrm>
            <a:off x="13978218" y="762291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1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8009659" y="4475392"/>
            <a:ext cx="2562224" cy="2295524"/>
          </a:xfrm>
          <a:prstGeom prst="rect">
            <a:avLst/>
          </a:prstGeom>
        </p:spPr>
      </p:pic>
      <p:cxnSp>
        <p:nvCxnSpPr>
          <p:cNvPr id="22" name="" hidden="0"/>
          <p:cNvCxnSpPr>
            <a:cxnSpLocks/>
          </p:cNvCxnSpPr>
          <p:nvPr isPhoto="0" userDrawn="0"/>
        </p:nvCxnSpPr>
        <p:spPr bwMode="auto">
          <a:xfrm rot="0" flipH="0" flipV="0">
            <a:off x="4709027" y="5561524"/>
            <a:ext cx="2740745" cy="2566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923592" y="602465"/>
            <a:ext cx="4838699" cy="1152524"/>
          </a:xfrm>
          <a:prstGeom prst="rect">
            <a:avLst/>
          </a:prstGeom>
        </p:spPr>
      </p:pic>
      <p:pic>
        <p:nvPicPr>
          <p:cNvPr id="24" name="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10219408" y="1970568"/>
            <a:ext cx="1543050" cy="2286000"/>
          </a:xfrm>
          <a:prstGeom prst="rect">
            <a:avLst/>
          </a:prstGeom>
        </p:spPr>
      </p:pic>
      <p:cxnSp>
        <p:nvCxnSpPr>
          <p:cNvPr id="25" name="" hidden="0"/>
          <p:cNvCxnSpPr>
            <a:cxnSpLocks/>
          </p:cNvCxnSpPr>
          <p:nvPr isPhoto="0" userDrawn="0"/>
        </p:nvCxnSpPr>
        <p:spPr bwMode="auto">
          <a:xfrm rot="0" flipH="0" flipV="0">
            <a:off x="8387840" y="1479886"/>
            <a:ext cx="1919431" cy="779317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6898408" y="1970568"/>
            <a:ext cx="2038349" cy="2324098"/>
          </a:xfrm>
          <a:prstGeom prst="rect">
            <a:avLst/>
          </a:prstGeom>
        </p:spPr>
      </p:pic>
      <p:cxnSp>
        <p:nvCxnSpPr>
          <p:cNvPr id="27" name="" hidden="0"/>
          <p:cNvCxnSpPr>
            <a:cxnSpLocks/>
          </p:cNvCxnSpPr>
          <p:nvPr isPhoto="0" userDrawn="0"/>
        </p:nvCxnSpPr>
        <p:spPr bwMode="auto">
          <a:xfrm rot="0" flipH="0" flipV="1">
            <a:off x="5176838" y="3413749"/>
            <a:ext cx="1609069" cy="643028"/>
          </a:xfrm>
          <a:prstGeom prst="line">
            <a:avLst/>
          </a:prstGeom>
          <a:ln w="38099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8100819" y="767891"/>
            <a:ext cx="4019549" cy="5876924"/>
          </a:xfrm>
          <a:prstGeom prst="rect">
            <a:avLst/>
          </a:prstGeom>
        </p:spPr>
      </p:pic>
      <p:sp>
        <p:nvSpPr>
          <p:cNvPr id="5" name="" hidden="0"/>
          <p:cNvSpPr/>
          <p:nvPr isPhoto="0" userDrawn="0"/>
        </p:nvSpPr>
        <p:spPr bwMode="auto">
          <a:xfrm flipH="0" flipV="0">
            <a:off x="1482549" y="47151"/>
            <a:ext cx="9119480" cy="523810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ctr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Exploding your DataFrames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6" name="" hidden="0"/>
          <p:cNvSpPr/>
          <p:nvPr isPhoto="0" userDrawn="0"/>
        </p:nvSpPr>
        <p:spPr bwMode="auto">
          <a:xfrm flipH="0" flipV="0">
            <a:off x="11743142" y="6512301"/>
            <a:ext cx="471258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#8</a:t>
            </a: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>
            <a:off x="6034708" y="8035641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6022958" y="8468721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 flipH="0" flipV="0">
            <a:off x="6022958" y="8651619"/>
            <a:ext cx="247342" cy="31786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11723852" y="8810550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" name="" hidden="0"/>
          <p:cNvSpPr/>
          <p:nvPr isPhoto="0" userDrawn="0"/>
        </p:nvSpPr>
        <p:spPr bwMode="auto">
          <a:xfrm>
            <a:off x="6096016" y="7880331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" name="" hidden="0"/>
          <p:cNvSpPr/>
          <p:nvPr isPhoto="0" userDrawn="0"/>
        </p:nvSpPr>
        <p:spPr bwMode="auto">
          <a:xfrm>
            <a:off x="13978218" y="7622912"/>
            <a:ext cx="254916" cy="36579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44096" y="792175"/>
            <a:ext cx="7305674" cy="2867024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39117" y="3659200"/>
            <a:ext cx="7286625" cy="3095624"/>
          </a:xfrm>
          <a:prstGeom prst="rect">
            <a:avLst/>
          </a:prstGeom>
        </p:spPr>
      </p:pic>
      <p:pic>
        <p:nvPicPr>
          <p:cNvPr id="15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3809999" y="4116905"/>
            <a:ext cx="3210256" cy="2936654"/>
          </a:xfrm>
          <a:prstGeom prst="rect">
            <a:avLst/>
          </a:prstGeom>
        </p:spPr>
      </p:pic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3179877" y="3334725"/>
            <a:ext cx="3934800" cy="23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" hidden="0"/>
          <p:cNvSpPr/>
          <p:nvPr isPhoto="0" userDrawn="0"/>
        </p:nvSpPr>
        <p:spPr bwMode="auto">
          <a:xfrm flipH="0" flipV="0">
            <a:off x="633786" y="47151"/>
            <a:ext cx="9119480" cy="523809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l">
              <a:defRPr/>
            </a:pP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.loc[] or .query()?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5" name="" hidden="0"/>
          <p:cNvSpPr/>
          <p:nvPr isPhoto="0" userDrawn="0"/>
        </p:nvSpPr>
        <p:spPr bwMode="auto">
          <a:xfrm>
            <a:off x="6034708" y="8035641"/>
            <a:ext cx="254916" cy="365789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" name="" hidden="0"/>
          <p:cNvSpPr/>
          <p:nvPr isPhoto="0" userDrawn="0"/>
        </p:nvSpPr>
        <p:spPr bwMode="auto">
          <a:xfrm>
            <a:off x="6022958" y="8468721"/>
            <a:ext cx="254916" cy="365790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6022958" y="8651619"/>
            <a:ext cx="247341" cy="317864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noAutofit/>
          </a:bodyPr>
          <a:p>
            <a:pPr>
              <a:defRPr/>
            </a:pPr>
            <a:endParaRPr/>
          </a:p>
        </p:txBody>
      </p:sp>
      <p:sp>
        <p:nvSpPr>
          <p:cNvPr id="8" name="" hidden="0"/>
          <p:cNvSpPr/>
          <p:nvPr isPhoto="0" userDrawn="0"/>
        </p:nvSpPr>
        <p:spPr bwMode="auto">
          <a:xfrm>
            <a:off x="11723852" y="8810550"/>
            <a:ext cx="254916" cy="365792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" name="" hidden="0"/>
          <p:cNvSpPr/>
          <p:nvPr isPhoto="0" userDrawn="0"/>
        </p:nvSpPr>
        <p:spPr bwMode="auto">
          <a:xfrm>
            <a:off x="6096016" y="7880330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" name="" hidden="0"/>
          <p:cNvSpPr/>
          <p:nvPr isPhoto="0" userDrawn="0"/>
        </p:nvSpPr>
        <p:spPr bwMode="auto">
          <a:xfrm>
            <a:off x="13978218" y="7622911"/>
            <a:ext cx="254916" cy="365793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903960" y="0"/>
            <a:ext cx="7229475" cy="2876549"/>
          </a:xfrm>
          <a:prstGeom prst="rect">
            <a:avLst/>
          </a:prstGeom>
        </p:spPr>
      </p:pic>
      <p:pic>
        <p:nvPicPr>
          <p:cNvPr id="12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4018135" y="2923703"/>
            <a:ext cx="8115300" cy="1504949"/>
          </a:xfrm>
          <a:prstGeom prst="rect">
            <a:avLst/>
          </a:prstGeom>
        </p:spPr>
      </p:pic>
      <p:pic>
        <p:nvPicPr>
          <p:cNvPr id="13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4018135" y="4416204"/>
            <a:ext cx="8115300" cy="1009649"/>
          </a:xfrm>
          <a:prstGeom prst="rect">
            <a:avLst/>
          </a:prstGeom>
        </p:spPr>
      </p:pic>
      <p:pic>
        <p:nvPicPr>
          <p:cNvPr id="14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4018135" y="5473008"/>
            <a:ext cx="8096249" cy="1171575"/>
          </a:xfrm>
          <a:prstGeom prst="rect">
            <a:avLst/>
          </a:prstGeom>
        </p:spPr>
      </p:pic>
      <p:sp>
        <p:nvSpPr>
          <p:cNvPr id="15" name="" hidden="0"/>
          <p:cNvSpPr/>
          <p:nvPr isPhoto="0" userDrawn="0"/>
        </p:nvSpPr>
        <p:spPr bwMode="auto">
          <a:xfrm flipH="0" flipV="0">
            <a:off x="11743142" y="6512301"/>
            <a:ext cx="471258" cy="365787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 algn="r">
              <a:defRPr/>
            </a:pPr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</a:rPr>
              <a:t>#9</a:t>
            </a:r>
            <a:endParaRPr/>
          </a:p>
        </p:txBody>
      </p:sp>
      <p:pic>
        <p:nvPicPr>
          <p:cNvPr id="16" name="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 rot="0" flipH="0" flipV="0">
            <a:off x="4383532" y="3784165"/>
            <a:ext cx="3934800" cy="237600"/>
          </a:xfrm>
          <a:prstGeom prst="rect">
            <a:avLst/>
          </a:prstGeom>
        </p:spPr>
      </p:pic>
      <p:sp>
        <p:nvSpPr>
          <p:cNvPr id="17" name="" hidden="0"/>
          <p:cNvSpPr/>
          <p:nvPr isPhoto="0" userDrawn="0"/>
        </p:nvSpPr>
        <p:spPr bwMode="auto">
          <a:xfrm flipH="0" flipV="0">
            <a:off x="3991113" y="4060320"/>
            <a:ext cx="961930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" hidden="0"/>
          <p:cNvCxnSpPr>
            <a:cxnSpLocks/>
          </p:cNvCxnSpPr>
          <p:nvPr isPhoto="0" userDrawn="0"/>
        </p:nvCxnSpPr>
        <p:spPr bwMode="auto">
          <a:xfrm rot="10799952" flipH="0" flipV="0">
            <a:off x="2425618" y="3676175"/>
            <a:ext cx="1565493" cy="55640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 hidden="0"/>
          <p:cNvSpPr/>
          <p:nvPr isPhoto="0" userDrawn="0"/>
        </p:nvSpPr>
        <p:spPr bwMode="auto">
          <a:xfrm flipH="0" flipV="0">
            <a:off x="558340" y="3239830"/>
            <a:ext cx="2084181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latin typeface="Helvetica 65 Medium"/>
                <a:ea typeface="Helvetica 65 Medium"/>
                <a:cs typeface="Helvetica 65 Medium"/>
              </a:rPr>
              <a:t>9.64</a:t>
            </a: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 m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  <p:sp>
        <p:nvSpPr>
          <p:cNvPr id="20" name="" hidden="0"/>
          <p:cNvSpPr/>
          <p:nvPr isPhoto="0" userDrawn="0"/>
        </p:nvSpPr>
        <p:spPr bwMode="auto">
          <a:xfrm flipH="0" flipV="0">
            <a:off x="3991113" y="5097696"/>
            <a:ext cx="961929" cy="37722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" hidden="0"/>
          <p:cNvCxnSpPr>
            <a:cxnSpLocks/>
          </p:cNvCxnSpPr>
          <p:nvPr isPhoto="0" userDrawn="0"/>
        </p:nvCxnSpPr>
        <p:spPr bwMode="auto">
          <a:xfrm rot="10799952" flipH="0" flipV="0">
            <a:off x="2425617" y="4713550"/>
            <a:ext cx="1565493" cy="55640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miter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" hidden="0"/>
          <p:cNvSpPr/>
          <p:nvPr isPhoto="0" userDrawn="0"/>
        </p:nvSpPr>
        <p:spPr bwMode="auto">
          <a:xfrm flipH="0" flipV="0">
            <a:off x="558339" y="4277206"/>
            <a:ext cx="2084181" cy="822994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3600">
                <a:latin typeface="Helvetica 65 Medium"/>
                <a:ea typeface="Helvetica 65 Medium"/>
                <a:cs typeface="Helvetica 65 Medium"/>
              </a:rPr>
              <a:t>6.09</a:t>
            </a:r>
            <a:r>
              <a:rPr sz="3600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 m</a:t>
            </a:r>
            <a:r>
              <a:rPr sz="36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Helvetica 65 Medium"/>
                <a:ea typeface="Helvetica 65 Medium"/>
                <a:cs typeface="Helvetica 65 Medium"/>
              </a:rPr>
              <a:t>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Helvetica 65 Medium"/>
              <a:ea typeface="Helvetica 65 Medium"/>
              <a:cs typeface="Helvetica 65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ONLYOFFICE/6.2.0.148</Application>
  <DocSecurity>0</DocSecurity>
  <PresentationFormat>Widescreen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18</cp:revision>
  <dcterms:created xsi:type="dcterms:W3CDTF">2012-12-03T06:56:55Z</dcterms:created>
  <dcterms:modified xsi:type="dcterms:W3CDTF">2021-08-03T08:15:18Z</dcterms:modified>
  <cp:category/>
  <cp:contentStatus/>
  <cp:version/>
</cp:coreProperties>
</file>